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5" autoAdjust="0"/>
    <p:restoredTop sz="54233" autoAdjust="0"/>
  </p:normalViewPr>
  <p:slideViewPr>
    <p:cSldViewPr snapToGrid="0">
      <p:cViewPr>
        <p:scale>
          <a:sx n="79" d="100"/>
          <a:sy n="79" d="100"/>
        </p:scale>
        <p:origin x="-365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BF7C8D-0782-4716-AAE9-BA016F640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4767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4831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552FAC-FF35-41F0-B579-1CF35C3C27C1}" type="datetimeFigureOut">
              <a:rPr lang="en-US"/>
              <a:pPr>
                <a:defRPr/>
              </a:pPr>
              <a:t>3/4/2018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649166E-E747-4D86-87B4-3CDDB583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6032-0E8B-44C0-AEB4-3602686F6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EF573-8C5E-4640-9FCB-FD049A9C4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878C2-B954-426B-99A9-C0134FB20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565845-1DC9-4323-98FF-B51E0CA06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2795A-0AEB-409D-AAC7-B9B87349A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0D670-B362-43E7-A594-7675AB399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D77AD4-09AA-44BD-9DF0-291DDA45B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DD47-B452-4771-A625-B96301B41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81A8B3-37CA-48C9-B357-772F205EC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02E8FC1-ADC2-4EED-BF04-051C33EF0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C4ACDC4-72D7-46CF-B4CC-F08C53A1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2" r:id="rId2"/>
    <p:sldLayoutId id="2147483997" r:id="rId3"/>
    <p:sldLayoutId id="2147483998" r:id="rId4"/>
    <p:sldLayoutId id="2147483999" r:id="rId5"/>
    <p:sldLayoutId id="2147484000" r:id="rId6"/>
    <p:sldLayoutId id="2147483993" r:id="rId7"/>
    <p:sldLayoutId id="2147484001" r:id="rId8"/>
    <p:sldLayoutId id="2147484002" r:id="rId9"/>
    <p:sldLayoutId id="2147483994" r:id="rId10"/>
    <p:sldLayoutId id="21474839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04009723"/>
              </p:ext>
            </p:extLst>
          </p:nvPr>
        </p:nvGraphicFramePr>
        <p:xfrm>
          <a:off x="127000" y="122238"/>
          <a:ext cx="8902700" cy="945933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3778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 half year 2017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Offshore, Brazil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(Ankle Sprain – Slip, Trip and Fall)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47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Group 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98259471"/>
              </p:ext>
            </p:extLst>
          </p:nvPr>
        </p:nvGraphicFramePr>
        <p:xfrm>
          <a:off x="123825" y="1121193"/>
          <a:ext cx="8911891" cy="4771294"/>
        </p:xfrm>
        <a:graphic>
          <a:graphicData uri="http://schemas.openxmlformats.org/drawingml/2006/table">
            <a:tbl>
              <a:tblPr/>
              <a:tblGrid>
                <a:gridCol w="4508800"/>
                <a:gridCol w="4403091"/>
              </a:tblGrid>
              <a:tr h="338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71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Field Service Representative was working on</a:t>
                      </a:r>
                      <a:r>
                        <a:rPr lang="en-US" sz="1400" baseline="0" dirty="0" smtClean="0"/>
                        <a:t> an </a:t>
                      </a:r>
                      <a:r>
                        <a:rPr lang="en-US" sz="1400" dirty="0" smtClean="0"/>
                        <a:t>offshore platform.  </a:t>
                      </a:r>
                      <a:r>
                        <a:rPr lang="en-US" sz="1400" b="1" dirty="0" smtClean="0"/>
                        <a:t>He was descending the stairs from one floor to another floor when he injured his right ankle</a:t>
                      </a:r>
                      <a:r>
                        <a:rPr lang="en-US" sz="1400" dirty="0" smtClean="0"/>
                        <a:t>. Medical personnel attended to him on the platform where he was then sent onshore for further evaluation.  An x-ray was taken and was negative for a fracture. The employee was diagnosed with a sprained ankle and will be out of work for at least 10 days for recovery.</a:t>
                      </a: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8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78033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Stair design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– The steps are very short (i.e. low tread depth).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Stair surface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– Anti-slip material is only installed on the top step.</a:t>
                      </a:r>
                    </a:p>
                    <a:p>
                      <a:pPr marL="180975" lvl="2" indent="0">
                        <a:buNone/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Note: Investigation revealed that the employee’s shoes were appropriate and in good condition and he was using the handrail.</a:t>
                      </a:r>
                      <a:endParaRPr lang="en-US" sz="1400" i="1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Immediate communication occurred to notify appropriate personnel of the incident.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On-board medical attention was provided; Management then decided to send the employee for further medical evaluation onshore in Rio de Janeiro.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/>
                        <a:t>Recommendations were communicated to the platform supervisor to improve the design of the stairs (as they are very short steps) and to add anti-slip material</a:t>
                      </a:r>
                      <a:r>
                        <a:rPr lang="en-US" sz="1100" dirty="0" smtClean="0"/>
                        <a:t> to the stairs.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The global Slips, Trips and Falls policy was reinforced with all employees.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025" y="2112860"/>
            <a:ext cx="2039514" cy="154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329" y="1234554"/>
            <a:ext cx="2039514" cy="154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73123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243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2018-03-04T17:18:18Z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-1341343339</vt:i4>
  </property>
  <property fmtid="{D5CDD505-2E9C-101B-9397-08002B2CF9AE}" pid="3" name="_NewReviewCycle">
    <vt:lpwstr/>
  </property>
  <property fmtid="{D5CDD505-2E9C-101B-9397-08002B2CF9AE}" pid="4" name="_EmailSubject">
    <vt:lpwstr>ICAAMC - Health &amp; Safety Forum  - request to report HS&amp;E  Lost Time Incidents </vt:lpwstr>
  </property>
  <property fmtid="{D5CDD505-2E9C-101B-9397-08002B2CF9AE}" pid="5" name="_AuthorEmail">
    <vt:lpwstr>jean.edwards@siemens.com</vt:lpwstr>
  </property>
  <property fmtid="{D5CDD505-2E9C-101B-9397-08002B2CF9AE}" pid="6" name="_AuthorEmailDisplayName">
    <vt:lpwstr>Edwards, Jean (PG DR GO EHS STR)</vt:lpwstr>
  </property>
</Properties>
</file>